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0" r:id="rId5"/>
    <p:sldId id="258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6"/>
    <a:srgbClr val="47B349"/>
    <a:srgbClr val="265086"/>
    <a:srgbClr val="2B5A8F"/>
    <a:srgbClr val="265091"/>
    <a:srgbClr val="1F5091"/>
    <a:srgbClr val="22589F"/>
    <a:srgbClr val="66A72B"/>
    <a:srgbClr val="00437B"/>
    <a:srgbClr val="464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FEEB-15FA-4F52-A49E-0BD21E7BB86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CA00-A780-49D1-B2FF-C7EE948E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1B18-12E6-4F9C-9630-9B4BFAA54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C4E01-B50C-40DA-952A-FC09174CE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4AAA5-AEDD-47C8-BF9E-82625990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39F8F-41D8-4AB8-8C44-0D9BA4A3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411B-6A2F-46CA-8218-47ADFAFB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FBA5-86C5-4466-8693-BFD219D2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8F4C1-A19D-4382-AEBB-6EA31D3BD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3736-D44F-4F6E-9BCF-D64FBA77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FEA9-B4A3-428A-B7D7-ED8F55D1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726E-00AB-4467-B0D0-60C92917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B3DCB-4C85-4998-9BED-D96F4064D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046CC-9A49-4921-8C77-3FC627A8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D2CB9-37E0-4E3E-A942-F9B2CF24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8F0C-67DA-4357-BC52-DB9C5C7C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64974-C7EE-440F-8C21-D7755141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51DB10-C868-7C42-A7A2-250C3314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293BAB-1972-0A41-A688-02639A87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CDB3-526B-2F40-B1A3-2A21818D4EE6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610C16-7D13-EE4C-AFB8-39FD48BC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D58DF40-D339-6A4E-9A6D-323BD9C136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50E1CDDD-BAB0-9249-BB40-562EC6366722}"/>
              </a:ext>
            </a:extLst>
          </p:cNvPr>
          <p:cNvSpPr txBox="1">
            <a:spLocks/>
          </p:cNvSpPr>
          <p:nvPr userDrawn="1"/>
        </p:nvSpPr>
        <p:spPr>
          <a:xfrm>
            <a:off x="476534" y="6356350"/>
            <a:ext cx="7772400" cy="21748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37B"/>
                </a:solidFill>
              </a:rPr>
              <a:t>API INSPECTION &amp; MECHANICAL INTEGRITY SUMMIT</a:t>
            </a:r>
          </a:p>
        </p:txBody>
      </p:sp>
      <p:pic>
        <p:nvPicPr>
          <p:cNvPr id="2" name="Picture 1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F27828F1-FCEC-47C5-8B21-51801F6AF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35" y="6160996"/>
            <a:ext cx="693231" cy="60819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AB6756-69C5-4CB5-8AF4-07758E7092D8}"/>
              </a:ext>
            </a:extLst>
          </p:cNvPr>
          <p:cNvGrpSpPr/>
          <p:nvPr userDrawn="1"/>
        </p:nvGrpSpPr>
        <p:grpSpPr>
          <a:xfrm>
            <a:off x="576944" y="1112475"/>
            <a:ext cx="10972800" cy="0"/>
            <a:chOff x="0" y="0"/>
            <a:chExt cx="685828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1837AF-946D-4F24-B740-560E49EE1D0B}"/>
                </a:ext>
              </a:extLst>
            </p:cNvPr>
            <p:cNvCxnSpPr/>
            <p:nvPr/>
          </p:nvCxnSpPr>
          <p:spPr>
            <a:xfrm>
              <a:off x="479425" y="0"/>
              <a:ext cx="6378855" cy="0"/>
            </a:xfrm>
            <a:prstGeom prst="line">
              <a:avLst/>
            </a:prstGeom>
            <a:ln w="38100">
              <a:solidFill>
                <a:srgbClr val="0043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8B80F9-D186-4D8F-AAF3-2DFB9A5F356E}"/>
                </a:ext>
              </a:extLst>
            </p:cNvPr>
            <p:cNvCxnSpPr/>
            <p:nvPr/>
          </p:nvCxnSpPr>
          <p:spPr>
            <a:xfrm flipV="1">
              <a:off x="0" y="0"/>
              <a:ext cx="493395" cy="0"/>
            </a:xfrm>
            <a:prstGeom prst="line">
              <a:avLst/>
            </a:prstGeom>
            <a:ln w="38100">
              <a:solidFill>
                <a:srgbClr val="CD1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A63F-2F54-4096-A6F4-F205B04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9C16-349C-4692-9844-00210114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B7F67-1703-4B73-9AB7-ED3A67C1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3C9A6-AF16-4746-A76B-86A06BDB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D258-4896-476E-8DEB-D7C3523D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88D7-8DC1-4EFD-BE50-4569A652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B1DA-B848-482F-AA60-4877622D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85377-D64F-4477-80B2-89891CA6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9604-0BC5-46CD-9CAF-74DD31CD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63F4-4C18-403C-9999-5D1E7400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9706-B6AA-483C-B1BC-3BE253F4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F598-8828-4A14-AEAA-19D1F47D7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C4F3F-6D88-4E63-BEF8-D46F687E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C45D-3953-4967-A4DA-98C7DFFC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51772-DB06-4419-8EAF-C880C5E5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65F5B-705E-4605-B2FD-EAF84203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8E01-A9B9-4265-B547-BAD2E81F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62DA6-5058-4851-A536-04755610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DD594-DEA3-40DB-9D70-2F871DBC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0731B-E78F-4881-BB5E-5F47F1047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9EB16-35A4-4045-95AD-93B51A3C2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BEDB0-9A81-4168-951F-AF7C2EF6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68584-0A16-4FDB-9FF1-7AE8A63A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18CCC-9E18-4B75-B847-29ADF85D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B68-CBF3-4926-B89E-00D6999A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37CEE-DF12-423F-A56F-B6A8AF0F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1D9BE-4D89-4497-8DDE-83156FD8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024C8-8B85-4A63-92CF-AAFD767B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E36E5-4068-494A-AF5B-23A2E1CA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1B7D-B1FE-41AA-8CCA-C1148727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8A165-CBA2-4D84-9B00-AA179A7E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5795-E94B-49FF-A6AA-87352C1E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311B-7720-450E-8B21-CDD1CAE3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7BBAB-05FA-44C8-8CA4-6551837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8FF26-58BA-47E6-8A1E-45E4D2BE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8079-6759-430C-8ADC-B2BCAF39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58907-84D4-4DED-9D81-72D254C6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2656-48BF-434C-A4E7-B408A9BF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77571-390B-4215-8AF2-3916B0A23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AF5D3-21C1-4D4F-812F-541C3E17D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D9738-C715-4F6B-A14B-777C361D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96E66-DEAA-4B09-8A3C-E15702C5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011F6-0B17-4256-AAB6-31AB204D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E68B8-C4AA-46DD-9ACB-DFBF1681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E119E-8260-4B13-97FF-5B9B8280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7C9F-06F9-4BFE-9CA3-C81A9FFB0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D3C8-0545-4F86-9D6E-DDA01524AD0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995B0-F10D-4F10-A903-037DAD60A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738AD-8DFE-49CD-BF7C-E8496DF30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B9F3-3DEC-42BD-9A00-F286CAF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42FC252-D394-455E-B8BD-58FDA162A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6" b="34669"/>
          <a:stretch/>
        </p:blipFill>
        <p:spPr>
          <a:xfrm>
            <a:off x="0" y="1929816"/>
            <a:ext cx="12192001" cy="38611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BB4961-C3E3-477A-813C-491A70F811F9}"/>
              </a:ext>
            </a:extLst>
          </p:cNvPr>
          <p:cNvCxnSpPr>
            <a:cxnSpLocks/>
          </p:cNvCxnSpPr>
          <p:nvPr/>
        </p:nvCxnSpPr>
        <p:spPr>
          <a:xfrm>
            <a:off x="0" y="1929816"/>
            <a:ext cx="12192001" cy="0"/>
          </a:xfrm>
          <a:prstGeom prst="line">
            <a:avLst/>
          </a:prstGeom>
          <a:ln w="101600"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F59B74-0691-45A7-BE59-57A6CEFAF72D}"/>
              </a:ext>
            </a:extLst>
          </p:cNvPr>
          <p:cNvSpPr txBox="1"/>
          <p:nvPr/>
        </p:nvSpPr>
        <p:spPr>
          <a:xfrm>
            <a:off x="2156137" y="6246710"/>
            <a:ext cx="974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50"/>
              <a:t>January 23 - 25, 2024   |   Henry B. Gonzales Center   |   San Antonio, TX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0FD44-5603-4D03-849E-5AEA8E020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800" y="4911909"/>
            <a:ext cx="8526337" cy="984024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An Overview of Semi-Quantitative, RBI Inputs for External Corrosion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1BC2AF-C01F-48B7-84DC-B9B8E692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6386" y="185450"/>
            <a:ext cx="1757718" cy="1559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A0AA8-4A20-4C5A-96FC-4B80C1EE1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253" y="523078"/>
            <a:ext cx="7170192" cy="9687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RBI for CUI, Is This Thing Working?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F6B23E-127B-4AD8-8472-9813B8F64592}"/>
              </a:ext>
            </a:extLst>
          </p:cNvPr>
          <p:cNvCxnSpPr>
            <a:cxnSpLocks/>
          </p:cNvCxnSpPr>
          <p:nvPr/>
        </p:nvCxnSpPr>
        <p:spPr>
          <a:xfrm>
            <a:off x="0" y="5803116"/>
            <a:ext cx="12192001" cy="0"/>
          </a:xfrm>
          <a:prstGeom prst="line">
            <a:avLst/>
          </a:prstGeom>
          <a:ln w="101600"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9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CBF39-0928-DB3E-7087-8DB54830174B}"/>
              </a:ext>
            </a:extLst>
          </p:cNvPr>
          <p:cNvSpPr txBox="1"/>
          <p:nvPr/>
        </p:nvSpPr>
        <p:spPr>
          <a:xfrm>
            <a:off x="520578" y="1750450"/>
            <a:ext cx="11085531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External Corrosion vs CUI: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Basically, the same calculation,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CUI has more adjustment factors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</a:rPr>
              <a:t>The methodology used at your site is probably similar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Standardization for Relative Risk: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Understand the inputs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Modify as needed but document your basis, with justification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Gather and record the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</a:rPr>
              <a:t>Are Inspectors reporting the inputs needed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Verdana" charset="0"/>
                <a:cs typeface="Verdana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6693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rmAutofit fontScale="90000"/>
          </a:bodyPr>
          <a:lstStyle/>
          <a:p>
            <a:r>
              <a:rPr lang="en-US" dirty="0"/>
              <a:t>BIO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76D9A-70AD-4D8C-A7F0-C56DC946BFD0}"/>
              </a:ext>
            </a:extLst>
          </p:cNvPr>
          <p:cNvSpPr txBox="1"/>
          <p:nvPr/>
        </p:nvSpPr>
        <p:spPr>
          <a:xfrm>
            <a:off x="576943" y="1333850"/>
            <a:ext cx="1097279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Robert Sladek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Becht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RBI Group Lead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35 Years in the Industry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Inspection, RBI, Mechanical Integrity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Industry Involvement: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API 581: Vice-Chair from 2012-2018; Chair 2019 to current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API 580: Vice Chair 4</a:t>
            </a:r>
            <a:r>
              <a:rPr lang="en-US" sz="2400" baseline="30000" dirty="0">
                <a:ea typeface="Verdana" charset="0"/>
                <a:cs typeface="Verdana" charset="0"/>
              </a:rPr>
              <a:t>th</a:t>
            </a:r>
            <a:r>
              <a:rPr lang="en-US" sz="2400" dirty="0">
                <a:ea typeface="Verdana" charset="0"/>
                <a:cs typeface="Verdana" charset="0"/>
              </a:rPr>
              <a:t> Edition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API 575: Chair 5</a:t>
            </a:r>
            <a:r>
              <a:rPr lang="en-US" sz="2400" baseline="30000" dirty="0">
                <a:ea typeface="Verdana" charset="0"/>
                <a:cs typeface="Verdana" charset="0"/>
              </a:rPr>
              <a:t>th</a:t>
            </a:r>
            <a:r>
              <a:rPr lang="en-US" sz="2400" dirty="0">
                <a:ea typeface="Verdana" charset="0"/>
                <a:cs typeface="Verdana" charset="0"/>
              </a:rPr>
              <a:t> Edition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API Summit since 2012 in various roles including Assistant Sector Lead, Track Lead, Coordinator, Moderator and Presenter.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BC5D4A8-92EC-34B6-781F-0830F170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92" y="288777"/>
            <a:ext cx="4790664" cy="12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RBI for CUI, Is This Thing Working?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76D9A-70AD-4D8C-A7F0-C56DC946BFD0}"/>
              </a:ext>
            </a:extLst>
          </p:cNvPr>
          <p:cNvSpPr txBox="1"/>
          <p:nvPr/>
        </p:nvSpPr>
        <p:spPr>
          <a:xfrm>
            <a:off x="576944" y="1317072"/>
            <a:ext cx="1089080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a typeface="Verdana" charset="0"/>
                <a:cs typeface="Verdana" charset="0"/>
              </a:rPr>
              <a:t>This presentation focuses on the API 581 inputs which influence the damage rate for External Corrosion and CUI</a:t>
            </a:r>
          </a:p>
          <a:p>
            <a:pPr algn="ctr"/>
            <a:endParaRPr lang="en-US" sz="1400" dirty="0">
              <a:ea typeface="Verdana" charset="0"/>
              <a:cs typeface="Verdana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Background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External Corrosion vs CUI Comparison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Base Corrosion Rate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Final Corrosion Rate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Example Problem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Determining </a:t>
            </a:r>
            <a:r>
              <a:rPr lang="en-US" sz="3200" i="1" dirty="0">
                <a:ea typeface="Verdana" charset="0"/>
                <a:cs typeface="Verdana" charset="0"/>
              </a:rPr>
              <a:t>age</a:t>
            </a:r>
            <a:r>
              <a:rPr lang="en-US" sz="3200" dirty="0">
                <a:ea typeface="Verdana" charset="0"/>
                <a:cs typeface="Verdana" charset="0"/>
              </a:rPr>
              <a:t> with Coating Credit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Verdana" charset="0"/>
                <a:cs typeface="Verdana" charset="0"/>
              </a:rPr>
              <a:t>Conclusion/Summary</a:t>
            </a:r>
          </a:p>
        </p:txBody>
      </p:sp>
    </p:spTree>
    <p:extLst>
      <p:ext uri="{BB962C8B-B14F-4D97-AF65-F5344CB8AC3E}">
        <p14:creationId xmlns:p14="http://schemas.microsoft.com/office/powerpoint/2010/main" val="23150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CD332-33F2-0898-119B-5482DB12FA31}"/>
              </a:ext>
            </a:extLst>
          </p:cNvPr>
          <p:cNvSpPr txBox="1"/>
          <p:nvPr/>
        </p:nvSpPr>
        <p:spPr>
          <a:xfrm>
            <a:off x="576944" y="1354979"/>
            <a:ext cx="11085531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API 581 was originally published in May 2000 as the Base Resource Document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The only industry consensus and published RBI methodology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Internal and external damage calculations since inception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Industry focus has been on the internal damage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  <a:cs typeface="Verdana" charset="0"/>
              </a:rPr>
              <a:t>External Damage Calculations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Forms the basis for most of the popular RBI methodologies/software today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External “corrosion” modules (based on General Thinning calculations)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Verdana" charset="0"/>
                <a:cs typeface="Verdana" charset="0"/>
              </a:rPr>
              <a:t>Determine a base corrosion rate using Driver and Temperature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Verdana" charset="0"/>
                <a:cs typeface="Verdana" charset="0"/>
              </a:rPr>
              <a:t>Modify that rate based on Factors (e.g., Design, insulation type)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Verdana" charset="0"/>
                <a:cs typeface="Verdana" charset="0"/>
              </a:rPr>
              <a:t>Ability to delay the onset of corrosion based on coating quality.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charset="0"/>
              </a:rPr>
              <a:t>Output is a “Calculated” Rate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3DEC3F4A-2751-4F62-CF5B-B16734602447}"/>
              </a:ext>
            </a:extLst>
          </p:cNvPr>
          <p:cNvSpPr/>
          <p:nvPr/>
        </p:nvSpPr>
        <p:spPr>
          <a:xfrm>
            <a:off x="6637176" y="1212254"/>
            <a:ext cx="4385387" cy="5197521"/>
          </a:xfrm>
          <a:prstGeom prst="flowChartProcess">
            <a:avLst/>
          </a:prstGeom>
          <a:solidFill>
            <a:srgbClr val="0157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AE9043C-BB7C-A4EC-13DE-AD8FFB8EFFD8}"/>
              </a:ext>
            </a:extLst>
          </p:cNvPr>
          <p:cNvSpPr/>
          <p:nvPr/>
        </p:nvSpPr>
        <p:spPr>
          <a:xfrm>
            <a:off x="1303698" y="1213871"/>
            <a:ext cx="4562947" cy="5197521"/>
          </a:xfrm>
          <a:prstGeom prst="flowChartProcess">
            <a:avLst/>
          </a:prstGeom>
          <a:solidFill>
            <a:srgbClr val="47B3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External Corrosion vs CUI</a:t>
            </a:r>
          </a:p>
        </p:txBody>
      </p:sp>
      <p:pic>
        <p:nvPicPr>
          <p:cNvPr id="7" name="Picture 6" descr="A diagram of a flowchart&#10;&#10;Description automatically generated">
            <a:extLst>
              <a:ext uri="{FF2B5EF4-FFF2-40B4-BE49-F238E27FC236}">
                <a16:creationId xmlns:a16="http://schemas.microsoft.com/office/drawing/2014/main" id="{3D8B6B94-B9B0-0553-ED40-F83D584BF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642" r="12577"/>
          <a:stretch/>
        </p:blipFill>
        <p:spPr>
          <a:xfrm>
            <a:off x="1756002" y="1442886"/>
            <a:ext cx="3675294" cy="4736258"/>
          </a:xfrm>
          <a:prstGeom prst="rect">
            <a:avLst/>
          </a:prstGeom>
        </p:spPr>
      </p:pic>
      <p:pic>
        <p:nvPicPr>
          <p:cNvPr id="9" name="Picture 8" descr="A diagram of steps&#10;&#10;Description automatically generated">
            <a:extLst>
              <a:ext uri="{FF2B5EF4-FFF2-40B4-BE49-F238E27FC236}">
                <a16:creationId xmlns:a16="http://schemas.microsoft.com/office/drawing/2014/main" id="{0BFF3515-B6EE-86F1-0CB8-387891495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4896" r="9474"/>
          <a:stretch/>
        </p:blipFill>
        <p:spPr>
          <a:xfrm>
            <a:off x="7099113" y="1304406"/>
            <a:ext cx="3439872" cy="4965273"/>
          </a:xfrm>
          <a:prstGeom prst="rect">
            <a:avLst/>
          </a:prstGeom>
        </p:spPr>
      </p:pic>
      <p:pic>
        <p:nvPicPr>
          <p:cNvPr id="11" name="Picture 10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D27DA2A9-9267-DE78-E698-808AD5DE8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69" y="1442886"/>
            <a:ext cx="3057952" cy="1495634"/>
          </a:xfrm>
          <a:prstGeom prst="rect">
            <a:avLst/>
          </a:prstGeom>
        </p:spPr>
      </p:pic>
      <p:pic>
        <p:nvPicPr>
          <p:cNvPr id="13" name="Picture 12" descr="A diagram of a flowchart&#10;&#10;Description automatically generated">
            <a:extLst>
              <a:ext uri="{FF2B5EF4-FFF2-40B4-BE49-F238E27FC236}">
                <a16:creationId xmlns:a16="http://schemas.microsoft.com/office/drawing/2014/main" id="{5069C40B-D0E4-C147-443C-041116CFA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6824" r="12621"/>
          <a:stretch/>
        </p:blipFill>
        <p:spPr>
          <a:xfrm>
            <a:off x="1756002" y="1442886"/>
            <a:ext cx="3675294" cy="4641108"/>
          </a:xfrm>
          <a:prstGeom prst="rect">
            <a:avLst/>
          </a:prstGeom>
        </p:spPr>
      </p:pic>
      <p:pic>
        <p:nvPicPr>
          <p:cNvPr id="10" name="Picture 9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2DCDCB21-B0FE-C3B4-7ABF-A565C1077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88" y="1762992"/>
            <a:ext cx="337232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826F9A-86CD-6D9F-8239-6F0550B64ACB}"/>
              </a:ext>
            </a:extLst>
          </p:cNvPr>
          <p:cNvSpPr/>
          <p:nvPr/>
        </p:nvSpPr>
        <p:spPr>
          <a:xfrm>
            <a:off x="6150476" y="2470686"/>
            <a:ext cx="6028696" cy="3866027"/>
          </a:xfrm>
          <a:prstGeom prst="rect">
            <a:avLst/>
          </a:prstGeom>
          <a:solidFill>
            <a:srgbClr val="0157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BD0E9-9ADA-8D19-9C22-D46191324922}"/>
              </a:ext>
            </a:extLst>
          </p:cNvPr>
          <p:cNvSpPr/>
          <p:nvPr/>
        </p:nvSpPr>
        <p:spPr>
          <a:xfrm>
            <a:off x="79529" y="2470686"/>
            <a:ext cx="6028696" cy="3866027"/>
          </a:xfrm>
          <a:prstGeom prst="rect">
            <a:avLst/>
          </a:prstGeom>
          <a:solidFill>
            <a:srgbClr val="47B3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Base Corrosion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7F0C44-064D-B79A-EA2D-2795D760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3" y="1318000"/>
            <a:ext cx="11403016" cy="1152686"/>
          </a:xfrm>
          <a:prstGeom prst="rect">
            <a:avLst/>
          </a:prstGeom>
        </p:spPr>
      </p:pic>
      <p:pic>
        <p:nvPicPr>
          <p:cNvPr id="13" name="Picture 12" descr="A white text with black text&#10;&#10;Description automatically generated">
            <a:extLst>
              <a:ext uri="{FF2B5EF4-FFF2-40B4-BE49-F238E27FC236}">
                <a16:creationId xmlns:a16="http://schemas.microsoft.com/office/drawing/2014/main" id="{5C646EFA-818D-DB35-95AC-6D7561E9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01" y="2652869"/>
            <a:ext cx="6028696" cy="3468892"/>
          </a:xfrm>
          <a:prstGeom prst="rect">
            <a:avLst/>
          </a:prstGeom>
        </p:spPr>
      </p:pic>
      <p:pic>
        <p:nvPicPr>
          <p:cNvPr id="15" name="Picture 1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1C20E634-7374-1C2C-10CF-1B4DE9B9D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6" y="2735036"/>
            <a:ext cx="5669208" cy="3368489"/>
          </a:xfrm>
          <a:prstGeom prst="rect">
            <a:avLst/>
          </a:prstGeom>
        </p:spPr>
      </p:pic>
      <p:pic>
        <p:nvPicPr>
          <p:cNvPr id="17" name="Picture 1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890C1D1-03C8-AB5B-DD94-E02E5E958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4" y="2576526"/>
            <a:ext cx="5702860" cy="352699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FB73C7D-BEE2-51CB-18E7-F8B8F38079F7}"/>
              </a:ext>
            </a:extLst>
          </p:cNvPr>
          <p:cNvSpPr/>
          <p:nvPr/>
        </p:nvSpPr>
        <p:spPr>
          <a:xfrm>
            <a:off x="9803759" y="1708747"/>
            <a:ext cx="1013988" cy="3711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7146F6-28F7-8AC1-152C-C02BC45C07DE}"/>
              </a:ext>
            </a:extLst>
          </p:cNvPr>
          <p:cNvSpPr/>
          <p:nvPr/>
        </p:nvSpPr>
        <p:spPr>
          <a:xfrm>
            <a:off x="2891501" y="2520084"/>
            <a:ext cx="1013988" cy="3711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3825C-5A98-F4D5-B1AE-3037909D6322}"/>
              </a:ext>
            </a:extLst>
          </p:cNvPr>
          <p:cNvCxnSpPr/>
          <p:nvPr/>
        </p:nvCxnSpPr>
        <p:spPr>
          <a:xfrm>
            <a:off x="427843" y="6022071"/>
            <a:ext cx="35718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C692AD-0006-86E9-53D6-28D969184986}"/>
              </a:ext>
            </a:extLst>
          </p:cNvPr>
          <p:cNvCxnSpPr/>
          <p:nvPr/>
        </p:nvCxnSpPr>
        <p:spPr>
          <a:xfrm>
            <a:off x="6474504" y="6019408"/>
            <a:ext cx="35718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89E7175-E76D-2958-7710-A1219A7F2058}"/>
              </a:ext>
            </a:extLst>
          </p:cNvPr>
          <p:cNvSpPr/>
          <p:nvPr/>
        </p:nvSpPr>
        <p:spPr>
          <a:xfrm>
            <a:off x="179996" y="1189922"/>
            <a:ext cx="11670990" cy="4903060"/>
          </a:xfrm>
          <a:prstGeom prst="rect">
            <a:avLst/>
          </a:prstGeom>
          <a:solidFill>
            <a:srgbClr val="0157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34C27D-898B-6870-0FC9-C061B47B0D96}"/>
              </a:ext>
            </a:extLst>
          </p:cNvPr>
          <p:cNvSpPr/>
          <p:nvPr/>
        </p:nvSpPr>
        <p:spPr>
          <a:xfrm>
            <a:off x="179996" y="1224336"/>
            <a:ext cx="11595266" cy="4868646"/>
          </a:xfrm>
          <a:prstGeom prst="rect">
            <a:avLst/>
          </a:prstGeom>
          <a:solidFill>
            <a:srgbClr val="47B3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3FEE00-7CB5-2AEE-6E1C-837E71494FC6}"/>
              </a:ext>
            </a:extLst>
          </p:cNvPr>
          <p:cNvSpPr/>
          <p:nvPr/>
        </p:nvSpPr>
        <p:spPr>
          <a:xfrm>
            <a:off x="576944" y="1181852"/>
            <a:ext cx="3212157" cy="1000294"/>
          </a:xfrm>
          <a:prstGeom prst="rect">
            <a:avLst/>
          </a:prstGeom>
          <a:solidFill>
            <a:srgbClr val="47B3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Final Corrosion Rate 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C4318DE-3F59-96EF-68B1-06161A87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3" y="2448811"/>
            <a:ext cx="6887536" cy="933580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CAA5EC8-5560-0EE6-7A2B-44B4A69CE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" y="3454769"/>
            <a:ext cx="6878010" cy="52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4FDEF6-FD51-4B63-FCF7-0B3D5FE28AD6}"/>
              </a:ext>
            </a:extLst>
          </p:cNvPr>
          <p:cNvSpPr txBox="1"/>
          <p:nvPr/>
        </p:nvSpPr>
        <p:spPr>
          <a:xfrm>
            <a:off x="649223" y="1224336"/>
            <a:ext cx="30393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External Corrosion </a:t>
            </a:r>
          </a:p>
          <a:p>
            <a:pPr algn="ctr"/>
            <a:r>
              <a:rPr lang="en-US" sz="1600" b="1" dirty="0"/>
              <a:t>Section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4BA8A-652D-729D-CA42-86DEA995A93D}"/>
              </a:ext>
            </a:extLst>
          </p:cNvPr>
          <p:cNvSpPr txBox="1"/>
          <p:nvPr/>
        </p:nvSpPr>
        <p:spPr>
          <a:xfrm>
            <a:off x="649223" y="1792062"/>
            <a:ext cx="3039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Rate = </a:t>
            </a:r>
            <a:r>
              <a:rPr lang="en-US" sz="1600" b="1" i="1" dirty="0"/>
              <a:t>C</a:t>
            </a:r>
            <a:r>
              <a:rPr lang="en-US" sz="1600" b="1" i="1" baseline="-25000" dirty="0"/>
              <a:t>rB</a:t>
            </a:r>
            <a:r>
              <a:rPr lang="en-US" sz="1600" b="1" i="1" dirty="0"/>
              <a:t> x </a:t>
            </a:r>
            <a:r>
              <a:rPr lang="en-US" sz="1600" b="1" dirty="0"/>
              <a:t>max [</a:t>
            </a:r>
            <a:r>
              <a:rPr lang="en-US" sz="1600" b="1" i="1" dirty="0"/>
              <a:t>F</a:t>
            </a:r>
            <a:r>
              <a:rPr lang="en-US" sz="1600" b="1" i="1" baseline="-25000" dirty="0"/>
              <a:t>EQ </a:t>
            </a:r>
            <a:r>
              <a:rPr lang="en-US" sz="1600" b="1" i="1" dirty="0"/>
              <a:t>, F</a:t>
            </a:r>
            <a:r>
              <a:rPr lang="en-US" sz="1600" b="1" i="1" baseline="-25000" dirty="0"/>
              <a:t>IF </a:t>
            </a:r>
            <a:r>
              <a:rPr lang="en-US" sz="1600" b="1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9DE78-A2EA-F7F5-4B27-023B53903BC2}"/>
              </a:ext>
            </a:extLst>
          </p:cNvPr>
          <p:cNvSpPr txBox="1"/>
          <p:nvPr/>
        </p:nvSpPr>
        <p:spPr>
          <a:xfrm>
            <a:off x="8430602" y="1224336"/>
            <a:ext cx="24952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CUI</a:t>
            </a:r>
          </a:p>
          <a:p>
            <a:pPr algn="ctr"/>
            <a:r>
              <a:rPr lang="en-US" sz="1600" b="1" dirty="0"/>
              <a:t>Section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D7A9E-69CA-32F7-47D9-B45A26E8E456}"/>
              </a:ext>
            </a:extLst>
          </p:cNvPr>
          <p:cNvSpPr txBox="1"/>
          <p:nvPr/>
        </p:nvSpPr>
        <p:spPr>
          <a:xfrm>
            <a:off x="7500258" y="1796575"/>
            <a:ext cx="42014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Rate = </a:t>
            </a:r>
            <a:r>
              <a:rPr lang="en-US" sz="1600" b="1" i="1" dirty="0"/>
              <a:t>C</a:t>
            </a:r>
            <a:r>
              <a:rPr lang="en-US" sz="1600" b="1" i="1" baseline="-25000" dirty="0"/>
              <a:t>rB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INS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CM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IC</a:t>
            </a:r>
            <a:r>
              <a:rPr lang="en-US" sz="1600" b="1" i="1" dirty="0"/>
              <a:t> x </a:t>
            </a:r>
            <a:r>
              <a:rPr lang="en-US" sz="1600" b="1" dirty="0"/>
              <a:t>max [</a:t>
            </a:r>
            <a:r>
              <a:rPr lang="en-US" sz="1600" b="1" i="1" dirty="0"/>
              <a:t>F</a:t>
            </a:r>
            <a:r>
              <a:rPr lang="en-US" sz="1600" b="1" i="1" baseline="-25000" dirty="0"/>
              <a:t>EQ </a:t>
            </a:r>
            <a:r>
              <a:rPr lang="en-US" sz="1600" b="1" i="1" dirty="0"/>
              <a:t>, F</a:t>
            </a:r>
            <a:r>
              <a:rPr lang="en-US" sz="1600" b="1" i="1" baseline="-25000" dirty="0"/>
              <a:t>IF </a:t>
            </a:r>
            <a:r>
              <a:rPr lang="en-US" sz="1600" b="1" dirty="0"/>
              <a:t>]</a:t>
            </a:r>
          </a:p>
        </p:txBody>
      </p:sp>
      <p:pic>
        <p:nvPicPr>
          <p:cNvPr id="17" name="Picture 16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553E453-01EB-0DF4-6DF6-2CEB64C35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65" y="4049725"/>
            <a:ext cx="3667265" cy="2178989"/>
          </a:xfrm>
          <a:prstGeom prst="rect">
            <a:avLst/>
          </a:prstGeom>
        </p:spPr>
      </p:pic>
      <p:pic>
        <p:nvPicPr>
          <p:cNvPr id="19" name="Picture 18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AD9EC369-45AC-4F29-E840-4093DDC34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33" y="1189921"/>
            <a:ext cx="2842128" cy="1390075"/>
          </a:xfrm>
          <a:prstGeom prst="rect">
            <a:avLst/>
          </a:prstGeom>
        </p:spPr>
      </p:pic>
      <p:pic>
        <p:nvPicPr>
          <p:cNvPr id="25" name="Picture 24" descr="A close-up of a text&#10;&#10;Description automatically generated">
            <a:extLst>
              <a:ext uri="{FF2B5EF4-FFF2-40B4-BE49-F238E27FC236}">
                <a16:creationId xmlns:a16="http://schemas.microsoft.com/office/drawing/2014/main" id="{F24D77F2-12F4-9BCE-37A7-6D368F502D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/>
          <a:stretch/>
        </p:blipFill>
        <p:spPr>
          <a:xfrm>
            <a:off x="3688595" y="3983655"/>
            <a:ext cx="3912355" cy="1799312"/>
          </a:xfrm>
          <a:prstGeom prst="rect">
            <a:avLst/>
          </a:prstGeom>
        </p:spPr>
      </p:pic>
      <p:pic>
        <p:nvPicPr>
          <p:cNvPr id="27" name="Picture 2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2AD7D29-8F12-6584-D917-9640ABC0B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5" y="2859160"/>
            <a:ext cx="3873795" cy="1014335"/>
          </a:xfrm>
          <a:prstGeom prst="rect">
            <a:avLst/>
          </a:prstGeom>
        </p:spPr>
      </p:pic>
      <p:pic>
        <p:nvPicPr>
          <p:cNvPr id="31" name="Picture 3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F2DDD8C-2831-7E46-C9B9-8A2522B3B3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/>
          <a:stretch/>
        </p:blipFill>
        <p:spPr>
          <a:xfrm>
            <a:off x="7638284" y="2875223"/>
            <a:ext cx="4162958" cy="101433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D41B1370-71D5-C051-1E65-069DB1BD1701}"/>
              </a:ext>
            </a:extLst>
          </p:cNvPr>
          <p:cNvSpPr/>
          <p:nvPr/>
        </p:nvSpPr>
        <p:spPr>
          <a:xfrm>
            <a:off x="1620570" y="1852260"/>
            <a:ext cx="398353" cy="2420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D1251CE-A596-5095-6052-8764A46890A9}"/>
              </a:ext>
            </a:extLst>
          </p:cNvPr>
          <p:cNvSpPr/>
          <p:nvPr/>
        </p:nvSpPr>
        <p:spPr>
          <a:xfrm>
            <a:off x="4481095" y="4020401"/>
            <a:ext cx="552918" cy="2420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8F10BFF-84D6-E9F6-FF15-BF0A630128F3}"/>
              </a:ext>
            </a:extLst>
          </p:cNvPr>
          <p:cNvSpPr/>
          <p:nvPr/>
        </p:nvSpPr>
        <p:spPr>
          <a:xfrm>
            <a:off x="2477591" y="1851423"/>
            <a:ext cx="398353" cy="242033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D80678-B8C6-C701-16C1-87E9EA17FE69}"/>
              </a:ext>
            </a:extLst>
          </p:cNvPr>
          <p:cNvSpPr/>
          <p:nvPr/>
        </p:nvSpPr>
        <p:spPr>
          <a:xfrm>
            <a:off x="4164456" y="2557232"/>
            <a:ext cx="398353" cy="242033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FB1BF4-CB84-D475-9D91-9D65BD980F01}"/>
              </a:ext>
            </a:extLst>
          </p:cNvPr>
          <p:cNvSpPr/>
          <p:nvPr/>
        </p:nvSpPr>
        <p:spPr>
          <a:xfrm>
            <a:off x="2875944" y="1852260"/>
            <a:ext cx="398353" cy="2420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D9A367-4A48-CA71-FA3B-37556BF2B032}"/>
              </a:ext>
            </a:extLst>
          </p:cNvPr>
          <p:cNvSpPr/>
          <p:nvPr/>
        </p:nvSpPr>
        <p:spPr>
          <a:xfrm>
            <a:off x="2472237" y="3537234"/>
            <a:ext cx="398353" cy="2420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DE6446F-969F-21D5-D83C-79F1D47F32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0" y="4091409"/>
            <a:ext cx="4114899" cy="2544907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8CF71254-B9A9-26EE-B626-4A3D7D7B5CC2}"/>
              </a:ext>
            </a:extLst>
          </p:cNvPr>
          <p:cNvSpPr/>
          <p:nvPr/>
        </p:nvSpPr>
        <p:spPr>
          <a:xfrm>
            <a:off x="8349870" y="1869275"/>
            <a:ext cx="398353" cy="2420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3D191F1-6912-CCE2-9811-232C09EFB085}"/>
              </a:ext>
            </a:extLst>
          </p:cNvPr>
          <p:cNvSpPr/>
          <p:nvPr/>
        </p:nvSpPr>
        <p:spPr>
          <a:xfrm>
            <a:off x="4699530" y="4055631"/>
            <a:ext cx="552918" cy="2420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680E10-D365-9AC3-6EB7-9316972E0726}"/>
              </a:ext>
            </a:extLst>
          </p:cNvPr>
          <p:cNvSpPr/>
          <p:nvPr/>
        </p:nvSpPr>
        <p:spPr>
          <a:xfrm>
            <a:off x="10527477" y="1862663"/>
            <a:ext cx="398353" cy="242033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47AF2F3-E0A7-14A4-1F33-237BA8B11954}"/>
              </a:ext>
            </a:extLst>
          </p:cNvPr>
          <p:cNvSpPr/>
          <p:nvPr/>
        </p:nvSpPr>
        <p:spPr>
          <a:xfrm>
            <a:off x="10925830" y="1856772"/>
            <a:ext cx="398353" cy="24203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table of measurement of quality&#10;&#10;Description automatically generated with medium confidence">
            <a:extLst>
              <a:ext uri="{FF2B5EF4-FFF2-40B4-BE49-F238E27FC236}">
                <a16:creationId xmlns:a16="http://schemas.microsoft.com/office/drawing/2014/main" id="{00A78D14-C2F3-37AC-B99F-53853C90D8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3" y="3403231"/>
            <a:ext cx="3316523" cy="177786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EB1E2EF-5AA4-2AF8-37EB-7AC301733C69}"/>
              </a:ext>
            </a:extLst>
          </p:cNvPr>
          <p:cNvSpPr/>
          <p:nvPr/>
        </p:nvSpPr>
        <p:spPr>
          <a:xfrm>
            <a:off x="8827103" y="1871596"/>
            <a:ext cx="398353" cy="242033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08E71B-F8B6-2075-09BB-B21F07077E6B}"/>
              </a:ext>
            </a:extLst>
          </p:cNvPr>
          <p:cNvSpPr/>
          <p:nvPr/>
        </p:nvSpPr>
        <p:spPr>
          <a:xfrm>
            <a:off x="2859756" y="3630443"/>
            <a:ext cx="398353" cy="242033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F94BE3-A656-48A8-BFDA-6CF84EAD797A}"/>
              </a:ext>
            </a:extLst>
          </p:cNvPr>
          <p:cNvSpPr/>
          <p:nvPr/>
        </p:nvSpPr>
        <p:spPr>
          <a:xfrm>
            <a:off x="9286384" y="1864337"/>
            <a:ext cx="398353" cy="24203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2A0154-21FD-0C8D-B0FF-B17FE00AA775}"/>
              </a:ext>
            </a:extLst>
          </p:cNvPr>
          <p:cNvSpPr/>
          <p:nvPr/>
        </p:nvSpPr>
        <p:spPr>
          <a:xfrm>
            <a:off x="4974995" y="2840867"/>
            <a:ext cx="398353" cy="242033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ECCF56-14AB-6A73-EB8F-6EE4FAD45FC5}"/>
              </a:ext>
            </a:extLst>
          </p:cNvPr>
          <p:cNvSpPr/>
          <p:nvPr/>
        </p:nvSpPr>
        <p:spPr>
          <a:xfrm>
            <a:off x="9712560" y="1864337"/>
            <a:ext cx="398353" cy="24203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B44526-6BC7-B6E6-9330-077C1F74D6F2}"/>
              </a:ext>
            </a:extLst>
          </p:cNvPr>
          <p:cNvSpPr/>
          <p:nvPr/>
        </p:nvSpPr>
        <p:spPr>
          <a:xfrm>
            <a:off x="9321410" y="2852093"/>
            <a:ext cx="398353" cy="24203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8016E3-239F-0A74-1B75-C97016D3D2F2}"/>
              </a:ext>
            </a:extLst>
          </p:cNvPr>
          <p:cNvSpPr/>
          <p:nvPr/>
        </p:nvSpPr>
        <p:spPr>
          <a:xfrm>
            <a:off x="5325320" y="2093456"/>
            <a:ext cx="905958" cy="184669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E679D3-0861-D742-BBBA-D759C54526E5}"/>
              </a:ext>
            </a:extLst>
          </p:cNvPr>
          <p:cNvSpPr/>
          <p:nvPr/>
        </p:nvSpPr>
        <p:spPr>
          <a:xfrm>
            <a:off x="5325320" y="2278125"/>
            <a:ext cx="625004" cy="173433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C216E1A-766E-A196-7546-21C5F035E6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38" y="1267618"/>
            <a:ext cx="3372321" cy="91452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5D3E9C-208D-0AC4-07CB-18AB8D0689B7}"/>
              </a:ext>
            </a:extLst>
          </p:cNvPr>
          <p:cNvSpPr/>
          <p:nvPr/>
        </p:nvSpPr>
        <p:spPr>
          <a:xfrm>
            <a:off x="5235718" y="1681999"/>
            <a:ext cx="905958" cy="184669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74CB89-8D27-EEAD-AC7A-31BE80CC2AD9}"/>
              </a:ext>
            </a:extLst>
          </p:cNvPr>
          <p:cNvSpPr/>
          <p:nvPr/>
        </p:nvSpPr>
        <p:spPr>
          <a:xfrm>
            <a:off x="5249876" y="1871007"/>
            <a:ext cx="625004" cy="173433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close-up of a document&#10;&#10;Description automatically generated">
            <a:extLst>
              <a:ext uri="{FF2B5EF4-FFF2-40B4-BE49-F238E27FC236}">
                <a16:creationId xmlns:a16="http://schemas.microsoft.com/office/drawing/2014/main" id="{AD854BF8-2DAD-DB60-5B07-4FECCC5ADD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/>
          <a:stretch/>
        </p:blipFill>
        <p:spPr>
          <a:xfrm>
            <a:off x="7763585" y="3978717"/>
            <a:ext cx="3912356" cy="18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2" grpId="1" animBg="1"/>
      <p:bldP spid="34" grpId="0" animBg="1"/>
      <p:bldP spid="3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0877FB-72FA-C9C6-2A0F-9B455AB25576}"/>
              </a:ext>
            </a:extLst>
          </p:cNvPr>
          <p:cNvSpPr/>
          <p:nvPr/>
        </p:nvSpPr>
        <p:spPr>
          <a:xfrm>
            <a:off x="288388" y="1244991"/>
            <a:ext cx="11261356" cy="4948009"/>
          </a:xfrm>
          <a:prstGeom prst="rect">
            <a:avLst/>
          </a:prstGeom>
          <a:solidFill>
            <a:srgbClr val="01579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B36D8-3178-E749-717A-D5A7E485C705}"/>
              </a:ext>
            </a:extLst>
          </p:cNvPr>
          <p:cNvSpPr txBox="1"/>
          <p:nvPr/>
        </p:nvSpPr>
        <p:spPr>
          <a:xfrm>
            <a:off x="7238467" y="1868538"/>
            <a:ext cx="35275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pic>
        <p:nvPicPr>
          <p:cNvPr id="16" name="Picture 15" descr="A table of measurement of quality&#10;&#10;Description automatically generated with medium confidence">
            <a:extLst>
              <a:ext uri="{FF2B5EF4-FFF2-40B4-BE49-F238E27FC236}">
                <a16:creationId xmlns:a16="http://schemas.microsoft.com/office/drawing/2014/main" id="{3EE3D276-DA2B-6183-8432-30094245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2" y="3505175"/>
            <a:ext cx="4887007" cy="261974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Picture 1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935742A-89BF-1740-CC2B-F68B53563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5" y="3474887"/>
            <a:ext cx="4308679" cy="266475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8" name="Picture 1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B8973FB-8503-1A16-BAFE-4DFA5F853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8" y="4803761"/>
            <a:ext cx="5241026" cy="12473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" name="Picture 1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CDFAC14-FDD4-634B-BC34-B5B75C112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4" y="3505844"/>
            <a:ext cx="4745422" cy="124256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CUI Corrosion Rate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21A2-0915-CC5E-276D-CBEB59B8ECD5}"/>
              </a:ext>
            </a:extLst>
          </p:cNvPr>
          <p:cNvSpPr txBox="1"/>
          <p:nvPr/>
        </p:nvSpPr>
        <p:spPr>
          <a:xfrm>
            <a:off x="737358" y="1463463"/>
            <a:ext cx="50965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CUI Example Case</a:t>
            </a:r>
            <a:endParaRPr lang="en-US" sz="14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52436-61C4-055F-2F9D-0B39F4FB3D79}"/>
              </a:ext>
            </a:extLst>
          </p:cNvPr>
          <p:cNvSpPr txBox="1"/>
          <p:nvPr/>
        </p:nvSpPr>
        <p:spPr>
          <a:xfrm>
            <a:off x="737359" y="2038288"/>
            <a:ext cx="509657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Insulated, C/S Piping circuit</a:t>
            </a:r>
          </a:p>
          <a:p>
            <a:r>
              <a:rPr lang="en-US" sz="1400" i="1" dirty="0"/>
              <a:t>From Pump, through control loop and into a drum</a:t>
            </a:r>
          </a:p>
          <a:p>
            <a:r>
              <a:rPr lang="en-US" sz="1400" dirty="0"/>
              <a:t>Gulf Coast location (Moderate)</a:t>
            </a:r>
          </a:p>
          <a:p>
            <a:r>
              <a:rPr lang="en-US" sz="1400" i="1" dirty="0"/>
              <a:t>Operating Temp ~160F</a:t>
            </a:r>
          </a:p>
          <a:p>
            <a:r>
              <a:rPr lang="en-US" sz="1400" i="1" dirty="0"/>
              <a:t>Cal-</a:t>
            </a:r>
            <a:r>
              <a:rPr lang="en-US" sz="1400" i="1" dirty="0" err="1"/>
              <a:t>sil</a:t>
            </a:r>
            <a:r>
              <a:rPr lang="en-US" sz="1400" i="1" dirty="0"/>
              <a:t> Insulation, multiple damage areas</a:t>
            </a:r>
          </a:p>
          <a:p>
            <a:r>
              <a:rPr lang="en-US" sz="1400" i="1" dirty="0"/>
              <a:t>Rack portions rest directly on support beams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D2D2A6D-A109-9418-20DA-D58B8AD19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38282"/>
              </p:ext>
            </p:extLst>
          </p:nvPr>
        </p:nvGraphicFramePr>
        <p:xfrm>
          <a:off x="7364457" y="3398712"/>
          <a:ext cx="330967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26">
                  <a:extLst>
                    <a:ext uri="{9D8B030D-6E8A-4147-A177-3AD203B41FA5}">
                      <a16:colId xmlns:a16="http://schemas.microsoft.com/office/drawing/2014/main" val="3598792510"/>
                    </a:ext>
                  </a:extLst>
                </a:gridCol>
                <a:gridCol w="1631447">
                  <a:extLst>
                    <a:ext uri="{9D8B030D-6E8A-4147-A177-3AD203B41FA5}">
                      <a16:colId xmlns:a16="http://schemas.microsoft.com/office/drawing/2014/main" val="751665530"/>
                    </a:ext>
                  </a:extLst>
                </a:gridCol>
              </a:tblGrid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57034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</a:t>
                      </a:r>
                      <a:r>
                        <a:rPr lang="en-US" baseline="-25000" dirty="0" err="1"/>
                        <a:t>rb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14025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05320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049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91127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96254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6475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958FC8A-E261-CECE-521A-D3E8AF648600}"/>
              </a:ext>
            </a:extLst>
          </p:cNvPr>
          <p:cNvSpPr/>
          <p:nvPr/>
        </p:nvSpPr>
        <p:spPr>
          <a:xfrm>
            <a:off x="2765468" y="4829768"/>
            <a:ext cx="664420" cy="1559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92FF21-64F3-B0A4-F4AD-C1F80C25F12F}"/>
              </a:ext>
            </a:extLst>
          </p:cNvPr>
          <p:cNvCxnSpPr/>
          <p:nvPr/>
        </p:nvCxnSpPr>
        <p:spPr>
          <a:xfrm>
            <a:off x="1581353" y="4897636"/>
            <a:ext cx="118411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CA5016-62EB-6F6A-E093-F968BB07BA12}"/>
              </a:ext>
            </a:extLst>
          </p:cNvPr>
          <p:cNvCxnSpPr>
            <a:cxnSpLocks/>
          </p:cNvCxnSpPr>
          <p:nvPr/>
        </p:nvCxnSpPr>
        <p:spPr>
          <a:xfrm>
            <a:off x="3095486" y="4079718"/>
            <a:ext cx="0" cy="7353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F9DD5AD-7E01-BBC0-68B5-775251F47982}"/>
              </a:ext>
            </a:extLst>
          </p:cNvPr>
          <p:cNvSpPr/>
          <p:nvPr/>
        </p:nvSpPr>
        <p:spPr>
          <a:xfrm>
            <a:off x="9302629" y="3802306"/>
            <a:ext cx="1143548" cy="301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68F33-43D2-9EF8-C516-049EE6DD622A}"/>
              </a:ext>
            </a:extLst>
          </p:cNvPr>
          <p:cNvSpPr txBox="1"/>
          <p:nvPr/>
        </p:nvSpPr>
        <p:spPr>
          <a:xfrm>
            <a:off x="7238467" y="1498450"/>
            <a:ext cx="35275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</a:t>
            </a:r>
            <a:r>
              <a:rPr lang="en-US" sz="1600" b="1" baseline="-25000" dirty="0"/>
              <a:t>r</a:t>
            </a:r>
            <a:r>
              <a:rPr lang="en-US" sz="1600" b="1" dirty="0"/>
              <a:t> = </a:t>
            </a:r>
            <a:r>
              <a:rPr lang="en-US" sz="1600" b="1" i="1" dirty="0"/>
              <a:t>C</a:t>
            </a:r>
            <a:r>
              <a:rPr lang="en-US" sz="1600" b="1" i="1" baseline="-25000" dirty="0"/>
              <a:t>rB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INS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CM</a:t>
            </a:r>
            <a:r>
              <a:rPr lang="en-US" sz="1600" b="1" i="1" dirty="0"/>
              <a:t> x F</a:t>
            </a:r>
            <a:r>
              <a:rPr lang="en-US" sz="1600" b="1" i="1" baseline="-25000" dirty="0"/>
              <a:t>IC</a:t>
            </a:r>
            <a:r>
              <a:rPr lang="en-US" sz="1600" b="1" i="1" dirty="0"/>
              <a:t> x </a:t>
            </a:r>
            <a:r>
              <a:rPr lang="en-US" sz="1600" b="1" dirty="0"/>
              <a:t>max [</a:t>
            </a:r>
            <a:r>
              <a:rPr lang="en-US" sz="1600" b="1" i="1" dirty="0"/>
              <a:t>F</a:t>
            </a:r>
            <a:r>
              <a:rPr lang="en-US" sz="1600" b="1" i="1" baseline="-25000" dirty="0"/>
              <a:t>EQ </a:t>
            </a:r>
            <a:r>
              <a:rPr lang="en-US" sz="1600" b="1" i="1" dirty="0"/>
              <a:t>, F</a:t>
            </a:r>
            <a:r>
              <a:rPr lang="en-US" sz="1600" b="1" i="1" baseline="-25000" dirty="0"/>
              <a:t>IF </a:t>
            </a:r>
            <a:r>
              <a:rPr lang="en-US" sz="1600" b="1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10CC3B-BA42-873C-0CC4-DB47A3AD8796}"/>
              </a:ext>
            </a:extLst>
          </p:cNvPr>
          <p:cNvSpPr/>
          <p:nvPr/>
        </p:nvSpPr>
        <p:spPr>
          <a:xfrm>
            <a:off x="9302629" y="4160993"/>
            <a:ext cx="1143548" cy="301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CC8431-8CC5-0D8E-B5F9-6DF3AE54825C}"/>
              </a:ext>
            </a:extLst>
          </p:cNvPr>
          <p:cNvSpPr/>
          <p:nvPr/>
        </p:nvSpPr>
        <p:spPr>
          <a:xfrm>
            <a:off x="4113622" y="5515986"/>
            <a:ext cx="650765" cy="249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63FF1F-3CE2-0207-0CF0-F470B793885B}"/>
              </a:ext>
            </a:extLst>
          </p:cNvPr>
          <p:cNvCxnSpPr>
            <a:cxnSpLocks/>
          </p:cNvCxnSpPr>
          <p:nvPr/>
        </p:nvCxnSpPr>
        <p:spPr>
          <a:xfrm>
            <a:off x="2679811" y="5640538"/>
            <a:ext cx="143381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4725DF-5A67-A8E4-7378-F0B739B3C5D5}"/>
              </a:ext>
            </a:extLst>
          </p:cNvPr>
          <p:cNvSpPr txBox="1"/>
          <p:nvPr/>
        </p:nvSpPr>
        <p:spPr>
          <a:xfrm>
            <a:off x="7238467" y="1873276"/>
            <a:ext cx="56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baseline="-25000" dirty="0"/>
              <a:t>r</a:t>
            </a:r>
            <a:r>
              <a:rPr lang="en-US" sz="1600" b="1" dirty="0"/>
              <a:t>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DB01B-300B-E102-7C83-3830DA67932C}"/>
              </a:ext>
            </a:extLst>
          </p:cNvPr>
          <p:cNvSpPr txBox="1"/>
          <p:nvPr/>
        </p:nvSpPr>
        <p:spPr>
          <a:xfrm>
            <a:off x="7653038" y="1873954"/>
            <a:ext cx="56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10 x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CAA5D-FD72-9E9A-9D0F-873DFCFF9565}"/>
              </a:ext>
            </a:extLst>
          </p:cNvPr>
          <p:cNvSpPr txBox="1"/>
          <p:nvPr/>
        </p:nvSpPr>
        <p:spPr>
          <a:xfrm>
            <a:off x="8105976" y="1873276"/>
            <a:ext cx="80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1.25 x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1DE34-6B8D-C862-63CA-B42AE242FA82}"/>
              </a:ext>
            </a:extLst>
          </p:cNvPr>
          <p:cNvSpPr txBox="1"/>
          <p:nvPr/>
        </p:nvSpPr>
        <p:spPr>
          <a:xfrm>
            <a:off x="8651098" y="1872598"/>
            <a:ext cx="51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 x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9F4CD0-99B3-72BF-2D07-591932DEB488}"/>
              </a:ext>
            </a:extLst>
          </p:cNvPr>
          <p:cNvSpPr txBox="1"/>
          <p:nvPr/>
        </p:nvSpPr>
        <p:spPr>
          <a:xfrm>
            <a:off x="8971800" y="1867057"/>
            <a:ext cx="69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1.25 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36C92-A426-1DD3-3985-18D5B4F15BCC}"/>
              </a:ext>
            </a:extLst>
          </p:cNvPr>
          <p:cNvSpPr txBox="1"/>
          <p:nvPr/>
        </p:nvSpPr>
        <p:spPr>
          <a:xfrm>
            <a:off x="9513224" y="1867057"/>
            <a:ext cx="84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max[ 2,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27F7D3-168C-A8FB-3954-575C60CA9A1B}"/>
              </a:ext>
            </a:extLst>
          </p:cNvPr>
          <p:cNvSpPr txBox="1"/>
          <p:nvPr/>
        </p:nvSpPr>
        <p:spPr>
          <a:xfrm>
            <a:off x="10161510" y="1867860"/>
            <a:ext cx="51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1 ]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0619E2-6684-B1AC-47F5-9A793226F23A}"/>
              </a:ext>
            </a:extLst>
          </p:cNvPr>
          <p:cNvSpPr txBox="1"/>
          <p:nvPr/>
        </p:nvSpPr>
        <p:spPr>
          <a:xfrm>
            <a:off x="7852329" y="2241932"/>
            <a:ext cx="24324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</a:t>
            </a:r>
            <a:r>
              <a:rPr lang="en-US" sz="1600" b="1" baseline="-25000" dirty="0"/>
              <a:t>r</a:t>
            </a:r>
            <a:r>
              <a:rPr lang="en-US" sz="1600" b="1" dirty="0"/>
              <a:t> = </a:t>
            </a:r>
            <a:r>
              <a:rPr lang="en-US" sz="1600" b="1" i="1" dirty="0"/>
              <a:t>15.625 x </a:t>
            </a:r>
            <a:r>
              <a:rPr lang="en-US" sz="1600" b="1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D0E40C-66BA-57D4-A62E-EF8A047CE5CF}"/>
              </a:ext>
            </a:extLst>
          </p:cNvPr>
          <p:cNvSpPr txBox="1"/>
          <p:nvPr/>
        </p:nvSpPr>
        <p:spPr>
          <a:xfrm>
            <a:off x="7852328" y="2622163"/>
            <a:ext cx="24324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</a:t>
            </a:r>
            <a:r>
              <a:rPr lang="en-US" sz="1600" b="1" baseline="-25000" dirty="0"/>
              <a:t>r</a:t>
            </a:r>
            <a:r>
              <a:rPr lang="en-US" sz="1600" b="1" dirty="0"/>
              <a:t> = </a:t>
            </a:r>
            <a:r>
              <a:rPr lang="en-US" sz="1600" b="1" i="1" dirty="0"/>
              <a:t>31.25 </a:t>
            </a:r>
            <a:r>
              <a:rPr lang="en-US" sz="1600" b="1" i="1" dirty="0" err="1"/>
              <a:t>mpy</a:t>
            </a:r>
            <a:endParaRPr lang="en-US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1682F-E4C1-05A9-F485-910DF98ED7D0}"/>
              </a:ext>
            </a:extLst>
          </p:cNvPr>
          <p:cNvSpPr/>
          <p:nvPr/>
        </p:nvSpPr>
        <p:spPr>
          <a:xfrm>
            <a:off x="3536191" y="4168042"/>
            <a:ext cx="454474" cy="249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0FAA9-A625-DC25-7F30-31B1861F8FC8}"/>
              </a:ext>
            </a:extLst>
          </p:cNvPr>
          <p:cNvSpPr/>
          <p:nvPr/>
        </p:nvSpPr>
        <p:spPr>
          <a:xfrm>
            <a:off x="9302629" y="4524012"/>
            <a:ext cx="1143548" cy="301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25F68-D345-6923-159C-CCBF6ADF58E6}"/>
              </a:ext>
            </a:extLst>
          </p:cNvPr>
          <p:cNvSpPr/>
          <p:nvPr/>
        </p:nvSpPr>
        <p:spPr>
          <a:xfrm>
            <a:off x="4161777" y="5114654"/>
            <a:ext cx="454474" cy="2491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8EEB5-C6BB-5731-4370-C6C9D9C552AA}"/>
              </a:ext>
            </a:extLst>
          </p:cNvPr>
          <p:cNvSpPr/>
          <p:nvPr/>
        </p:nvSpPr>
        <p:spPr>
          <a:xfrm>
            <a:off x="9302629" y="4887031"/>
            <a:ext cx="1143548" cy="301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25390-2423-444C-1E48-204DFB93C09B}"/>
              </a:ext>
            </a:extLst>
          </p:cNvPr>
          <p:cNvSpPr/>
          <p:nvPr/>
        </p:nvSpPr>
        <p:spPr>
          <a:xfrm>
            <a:off x="2015391" y="2505189"/>
            <a:ext cx="1204230" cy="4872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95E054-EB16-08B2-E24A-1E4A9193B88C}"/>
              </a:ext>
            </a:extLst>
          </p:cNvPr>
          <p:cNvSpPr/>
          <p:nvPr/>
        </p:nvSpPr>
        <p:spPr>
          <a:xfrm>
            <a:off x="792992" y="2893253"/>
            <a:ext cx="1274683" cy="3081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E52C9-4C29-45BA-29C1-624F353385BA}"/>
              </a:ext>
            </a:extLst>
          </p:cNvPr>
          <p:cNvSpPr/>
          <p:nvPr/>
        </p:nvSpPr>
        <p:spPr>
          <a:xfrm>
            <a:off x="785845" y="2297522"/>
            <a:ext cx="3694716" cy="271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AB6B3-49BC-1E41-03BE-4544808049CD}"/>
              </a:ext>
            </a:extLst>
          </p:cNvPr>
          <p:cNvSpPr/>
          <p:nvPr/>
        </p:nvSpPr>
        <p:spPr>
          <a:xfrm>
            <a:off x="2048007" y="2891927"/>
            <a:ext cx="1833952" cy="3081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749D0C-4CC0-B25B-F450-62251D8CD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16" y="4377284"/>
            <a:ext cx="6460399" cy="137548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68B7ED-A78A-4E80-0CC7-4E91934BD9AE}"/>
              </a:ext>
            </a:extLst>
          </p:cNvPr>
          <p:cNvSpPr/>
          <p:nvPr/>
        </p:nvSpPr>
        <p:spPr>
          <a:xfrm>
            <a:off x="771552" y="3126948"/>
            <a:ext cx="3390225" cy="27128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0053F-5A3E-5061-FCF9-42D0DCC0EC92}"/>
              </a:ext>
            </a:extLst>
          </p:cNvPr>
          <p:cNvSpPr/>
          <p:nvPr/>
        </p:nvSpPr>
        <p:spPr>
          <a:xfrm>
            <a:off x="4103206" y="4900317"/>
            <a:ext cx="587527" cy="24910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5ACF7D-7AF5-50FA-0A5E-696DE63AE179}"/>
              </a:ext>
            </a:extLst>
          </p:cNvPr>
          <p:cNvSpPr/>
          <p:nvPr/>
        </p:nvSpPr>
        <p:spPr>
          <a:xfrm>
            <a:off x="9302629" y="5263312"/>
            <a:ext cx="1143548" cy="30130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9A2F7D-BB37-38EC-86EB-87538B48F243}"/>
              </a:ext>
            </a:extLst>
          </p:cNvPr>
          <p:cNvSpPr/>
          <p:nvPr/>
        </p:nvSpPr>
        <p:spPr>
          <a:xfrm>
            <a:off x="1566470" y="5423149"/>
            <a:ext cx="587527" cy="24910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AEB01-5776-1B35-C8D2-5C25D032FFF4}"/>
              </a:ext>
            </a:extLst>
          </p:cNvPr>
          <p:cNvSpPr/>
          <p:nvPr/>
        </p:nvSpPr>
        <p:spPr>
          <a:xfrm>
            <a:off x="9302629" y="5635654"/>
            <a:ext cx="1143548" cy="30130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21" grpId="0" animBg="1"/>
      <p:bldP spid="21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B7C5654-4E3A-966F-53C2-C80002E77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4" y="1293718"/>
            <a:ext cx="6252921" cy="4894281"/>
          </a:xfrm>
          <a:prstGeom prst="rect">
            <a:avLst/>
          </a:prstGeom>
          <a:ln w="19050">
            <a:gradFill>
              <a:gsLst>
                <a:gs pos="0">
                  <a:srgbClr val="C00000"/>
                </a:gs>
                <a:gs pos="16000">
                  <a:srgbClr val="C00000"/>
                </a:gs>
                <a:gs pos="16000">
                  <a:srgbClr val="00437B"/>
                </a:gs>
                <a:gs pos="100000">
                  <a:srgbClr val="00437B"/>
                </a:gs>
              </a:gsLst>
              <a:lin ang="5400000" scaled="1"/>
            </a:gra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8E6F8-6E5D-C14D-ACB1-B93A8661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365126"/>
            <a:ext cx="10972800" cy="68852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Determining </a:t>
            </a:r>
            <a:r>
              <a:rPr lang="en-US" sz="5400" i="1" dirty="0"/>
              <a:t>age</a:t>
            </a:r>
            <a:r>
              <a:rPr lang="en-US" sz="5400" dirty="0"/>
              <a:t> with Coating Credit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D1EB3-C0CC-40ED-C10D-8320755ED0A0}"/>
              </a:ext>
            </a:extLst>
          </p:cNvPr>
          <p:cNvSpPr txBox="1"/>
          <p:nvPr/>
        </p:nvSpPr>
        <p:spPr>
          <a:xfrm>
            <a:off x="7302108" y="3371526"/>
            <a:ext cx="3969007" cy="738664"/>
          </a:xfrm>
          <a:prstGeom prst="rect">
            <a:avLst/>
          </a:prstGeom>
          <a:ln w="19050">
            <a:gradFill>
              <a:gsLst>
                <a:gs pos="0">
                  <a:srgbClr val="C00000"/>
                </a:gs>
                <a:gs pos="16000">
                  <a:srgbClr val="C00000"/>
                </a:gs>
                <a:gs pos="16000">
                  <a:srgbClr val="00437B"/>
                </a:gs>
                <a:gs pos="100000">
                  <a:srgbClr val="00437B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Coating credit allows the user to delay the onset of corrosion based on Coating Type, Quality and Service Conditions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F12781-364A-0C7D-C90C-17199AFA03D5}"/>
              </a:ext>
            </a:extLst>
          </p:cNvPr>
          <p:cNvCxnSpPr/>
          <p:nvPr/>
        </p:nvCxnSpPr>
        <p:spPr>
          <a:xfrm>
            <a:off x="939978" y="6113052"/>
            <a:ext cx="1106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AFB878-61E2-4D46-F4B0-58FEB0A533FD}"/>
              </a:ext>
            </a:extLst>
          </p:cNvPr>
          <p:cNvCxnSpPr>
            <a:cxnSpLocks/>
          </p:cNvCxnSpPr>
          <p:nvPr/>
        </p:nvCxnSpPr>
        <p:spPr>
          <a:xfrm>
            <a:off x="2268996" y="1471576"/>
            <a:ext cx="34930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E766B-8680-5C72-588D-EC4B7AC01D62}"/>
              </a:ext>
            </a:extLst>
          </p:cNvPr>
          <p:cNvCxnSpPr>
            <a:cxnSpLocks/>
          </p:cNvCxnSpPr>
          <p:nvPr/>
        </p:nvCxnSpPr>
        <p:spPr>
          <a:xfrm>
            <a:off x="1439761" y="3795677"/>
            <a:ext cx="23254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A3D8C2-D1B3-4BC4-F1DD-56F2DD232075}"/>
              </a:ext>
            </a:extLst>
          </p:cNvPr>
          <p:cNvCxnSpPr>
            <a:cxnSpLocks/>
          </p:cNvCxnSpPr>
          <p:nvPr/>
        </p:nvCxnSpPr>
        <p:spPr>
          <a:xfrm>
            <a:off x="2204002" y="5844112"/>
            <a:ext cx="30470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562BAC34EB74CB6E69074C90EE670" ma:contentTypeVersion="15" ma:contentTypeDescription="Create a new document." ma:contentTypeScope="" ma:versionID="af81bef0090f6555456009e14c6e52c1">
  <xsd:schema xmlns:xsd="http://www.w3.org/2001/XMLSchema" xmlns:xs="http://www.w3.org/2001/XMLSchema" xmlns:p="http://schemas.microsoft.com/office/2006/metadata/properties" xmlns:ns1="http://schemas.microsoft.com/sharepoint/v3" xmlns:ns3="db235c50-81fb-432c-a96b-3d00d7876d1f" xmlns:ns4="78d8b4f3-ba2b-4098-a33d-c2ded2087d2e" targetNamespace="http://schemas.microsoft.com/office/2006/metadata/properties" ma:root="true" ma:fieldsID="340cd0fe4a03e8b9d389772a2c321c5b" ns1:_="" ns3:_="" ns4:_="">
    <xsd:import namespace="http://schemas.microsoft.com/sharepoint/v3"/>
    <xsd:import namespace="db235c50-81fb-432c-a96b-3d00d7876d1f"/>
    <xsd:import namespace="78d8b4f3-ba2b-4098-a33d-c2ded2087d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5c50-81fb-432c-a96b-3d00d7876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8b4f3-ba2b-4098-a33d-c2ded2087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BE9AF-4B64-491C-8ED4-6D1DD18F86D7}">
  <ds:schemaRefs>
    <ds:schemaRef ds:uri="http://purl.org/dc/dcmitype/"/>
    <ds:schemaRef ds:uri="http://purl.org/dc/elements/1.1/"/>
    <ds:schemaRef ds:uri="http://schemas.openxmlformats.org/package/2006/metadata/core-properties"/>
    <ds:schemaRef ds:uri="db235c50-81fb-432c-a96b-3d00d7876d1f"/>
    <ds:schemaRef ds:uri="http://schemas.microsoft.com/sharepoint/v3"/>
    <ds:schemaRef ds:uri="http://schemas.microsoft.com/office/2006/documentManagement/types"/>
    <ds:schemaRef ds:uri="http://purl.org/dc/terms/"/>
    <ds:schemaRef ds:uri="78d8b4f3-ba2b-4098-a33d-c2ded2087d2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1741B4-2325-4BCB-9B1E-A9187361F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DC43D-C2FE-45B6-941F-03FB648ABC8C}">
  <ds:schemaRefs>
    <ds:schemaRef ds:uri="78d8b4f3-ba2b-4098-a33d-c2ded2087d2e"/>
    <ds:schemaRef ds:uri="db235c50-81fb-432c-a96b-3d00d7876d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487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RBI for CUI, Is This Thing Working?</vt:lpstr>
      <vt:lpstr>BIO SLIDE</vt:lpstr>
      <vt:lpstr>RBI for CUI, Is This Thing Working?</vt:lpstr>
      <vt:lpstr>Background</vt:lpstr>
      <vt:lpstr>External Corrosion vs CUI</vt:lpstr>
      <vt:lpstr>Base Corrosion Rate</vt:lpstr>
      <vt:lpstr>Final Corrosion Rate </vt:lpstr>
      <vt:lpstr>CUI Corrosion Rate Example</vt:lpstr>
      <vt:lpstr>Determining age with Coating Credit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 Brent</dc:creator>
  <cp:lastModifiedBy>Rob Sladek</cp:lastModifiedBy>
  <cp:revision>36</cp:revision>
  <dcterms:created xsi:type="dcterms:W3CDTF">2020-09-09T15:01:07Z</dcterms:created>
  <dcterms:modified xsi:type="dcterms:W3CDTF">2023-11-12T23:16:52Z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0x010100CB8562BAC34EB74CB6E69074C90EE670</vt:lpwstr>
  </property>
  <property fmtid="{D5CDD505-2E9C-101B-9397-08002B2CF9AE}" pid="3" name="_NewReviewCycle">
    <vt:lpwstr/>
  </property>
  <property fmtid="{D5CDD505-2E9C-101B-9397-08002B2CF9AE}" pid="4" name="MSIP_Label_1b835f44-2f22-476f-862d-d9911c888add_Enabled">
    <vt:lpwstr>true</vt:lpwstr>
  </property>
  <property fmtid="{D5CDD505-2E9C-101B-9397-08002B2CF9AE}" pid="5" name="MSIP_Label_1b835f44-2f22-476f-862d-d9911c888add_SetDate">
    <vt:lpwstr>2023-02-22T19:45:52Z</vt:lpwstr>
  </property>
  <property fmtid="{D5CDD505-2E9C-101B-9397-08002B2CF9AE}" pid="6" name="MSIP_Label_1b835f44-2f22-476f-862d-d9911c888add_Method">
    <vt:lpwstr>Standard</vt:lpwstr>
  </property>
  <property fmtid="{D5CDD505-2E9C-101B-9397-08002B2CF9AE}" pid="7" name="MSIP_Label_1b835f44-2f22-476f-862d-d9911c888add_Name">
    <vt:lpwstr>defa4170-0d19-0005-0004-bc88714345d2</vt:lpwstr>
  </property>
  <property fmtid="{D5CDD505-2E9C-101B-9397-08002B2CF9AE}" pid="8" name="MSIP_Label_1b835f44-2f22-476f-862d-d9911c888add_SiteId">
    <vt:lpwstr>2df2418f-e75f-46f0-898d-65f4eeecb14b</vt:lpwstr>
  </property>
  <property fmtid="{D5CDD505-2E9C-101B-9397-08002B2CF9AE}" pid="9" name="MSIP_Label_1b835f44-2f22-476f-862d-d9911c888add_ActionId">
    <vt:lpwstr>a2549745-611f-4d49-9a82-0a84a85c75ab</vt:lpwstr>
  </property>
  <property fmtid="{D5CDD505-2E9C-101B-9397-08002B2CF9AE}" pid="10" name="MSIP_Label_1b835f44-2f22-476f-862d-d9911c888add_ContentBits">
    <vt:lpwstr>0</vt:lpwstr>
  </property>
</Properties>
</file>